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0" r:id="rId4"/>
    <p:sldId id="297" r:id="rId5"/>
    <p:sldId id="296" r:id="rId6"/>
    <p:sldId id="281" r:id="rId7"/>
    <p:sldId id="283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9" r:id="rId20"/>
    <p:sldId id="300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5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7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8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0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9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4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2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8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1392-8BA5-4E26-91F5-C37B22DFE9EB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BF13-85E1-46B6-9D89-370F97EAB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4" name="Picture 22" descr="http://www.tokkoro.com/picsup/393744-autumn-free-computer-wallpaper.jpg"/>
          <p:cNvPicPr>
            <a:picLocks noChangeAspect="1" noChangeArrowheads="1"/>
          </p:cNvPicPr>
          <p:nvPr/>
        </p:nvPicPr>
        <p:blipFill>
          <a:blip r:embed="rId2" cstate="print"/>
          <a:srcRect r="51231" b="35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0" name="Picture 8" descr="https://img-fotki.yandex.ru/get/6420/108950446.114/0_cd223_2e0547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03" y="729000"/>
            <a:ext cx="8277994" cy="5400000"/>
          </a:xfrm>
          <a:prstGeom prst="rect">
            <a:avLst/>
          </a:prstGeom>
          <a:noFill/>
        </p:spPr>
      </p:pic>
      <p:pic>
        <p:nvPicPr>
          <p:cNvPr id="9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8425">
            <a:off x="5756686" y="848664"/>
            <a:ext cx="2890093" cy="2520000"/>
          </a:xfrm>
          <a:prstGeom prst="rect">
            <a:avLst/>
          </a:prstGeom>
          <a:noFill/>
        </p:spPr>
      </p:pic>
      <p:pic>
        <p:nvPicPr>
          <p:cNvPr id="33804" name="Picture 12" descr="http://nachalo4ka.ru/wp-content/uploads/2014/08/shkolnyiy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2250"/>
            <a:ext cx="3762885" cy="2160000"/>
          </a:xfrm>
          <a:prstGeom prst="rect">
            <a:avLst/>
          </a:prstGeom>
          <a:noFill/>
        </p:spPr>
      </p:pic>
      <p:pic>
        <p:nvPicPr>
          <p:cNvPr id="33806" name="Picture 14" descr="http://www.ederevnina.ru/wp-content/uploads/2016/07/kniga249-1024x4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3268" y="5585731"/>
            <a:ext cx="2160000" cy="907007"/>
          </a:xfrm>
          <a:prstGeom prst="rect">
            <a:avLst/>
          </a:prstGeom>
          <a:noFill/>
        </p:spPr>
      </p:pic>
      <p:pic>
        <p:nvPicPr>
          <p:cNvPr id="33808" name="Picture 16" descr="http://kukovo.gancevichi.edu.by/sm_full.aspx?guid=8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6215" y="5206322"/>
            <a:ext cx="2664000" cy="1737357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925" y="186778"/>
            <a:ext cx="560000" cy="57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4529" y="182391"/>
            <a:ext cx="307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МИНИСТЕРСТВО ОБРАЗОВАНИЯ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 НАУКИ АЛТАЙСКОГО КРАЯ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7753" y="6379899"/>
            <a:ext cx="1348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2018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07303">
            <a:off x="2033884" y="2992038"/>
            <a:ext cx="4924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egoe Script" pitchFamily="34" charset="0"/>
                <a:cs typeface="Vani" pitchFamily="34" charset="0"/>
              </a:rPr>
              <a:t>Здравствуй, школа!</a:t>
            </a:r>
            <a:endParaRPr lang="ru-RU" sz="5400" b="1" dirty="0">
              <a:solidFill>
                <a:schemeClr val="bg1"/>
              </a:solidFill>
              <a:latin typeface="Segoe Script" pitchFamily="34" charset="0"/>
              <a:cs typeface="Van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352" y="2025918"/>
            <a:ext cx="65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Vani" pitchFamily="34" charset="0"/>
              </a:rPr>
              <a:t>ПРОЕКТ</a:t>
            </a:r>
            <a:endParaRPr lang="ru-RU" sz="3200" b="1" dirty="0">
              <a:solidFill>
                <a:schemeClr val="bg1"/>
              </a:solidFill>
              <a:cs typeface="Van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65632"/>
            <a:ext cx="7680962" cy="30845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III </a:t>
            </a:r>
            <a:r>
              <a:rPr lang="ru-RU" sz="2200" b="1" dirty="0" smtClean="0">
                <a:solidFill>
                  <a:srgbClr val="008000"/>
                </a:solidFill>
              </a:rPr>
              <a:t>этап.  Программа мероприятий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День </a:t>
            </a:r>
            <a:r>
              <a:rPr lang="ru-RU" sz="22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открытых дверей «Здравствуй, школа!»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экскурсия по школе, демонстрируется качество  ремонта, приобретенное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оборудование,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новшества;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Проводится дегустация школьных обедов;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Наглядно демонстрируются кабинеты логопеда, психолога, биологии, химии, библиотечно-информационного центра, школьные туалеты, спортивная площадка, оборудованный пешеходный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переход</a:t>
            </a:r>
            <a:endParaRPr lang="ru-RU" sz="22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5070" y="3815754"/>
            <a:ext cx="8155954" cy="2871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Мастер-классы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учреждений дополнительного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образования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«Палитра талантов»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Приглашаются специалисты учреждений дополнительного образования,  которые проводят мастер-классы кружков,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объединений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, секций. 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Родителям презентуются компетенции, которыми овладевает ребенок, предлагается график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работы. Проводится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запись в учреждение.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602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1267968"/>
            <a:ext cx="7680962" cy="21701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Экспресс-диагностическая площадка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«Здоровая семья – здоровая нация»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школу приглашаются медицинские работники для осуществления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доврачебного осмотра и экспресс-диагностики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физического состояния участников разного возраста (измерение давления, объема легких, веса, роста и т.д.), проведения лекций о здоровом образе жизни, здоровом питании и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профилактике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заболеваний.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5070" y="3791370"/>
            <a:ext cx="8155954" cy="143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Консультации с юристами, представителями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органов социальной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защиты, пенсионного фонда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школе организуются консультации, презентации, прием граждан по интересующим их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вопросам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23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65632"/>
            <a:ext cx="7680962" cy="238929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Практикум «Вместе за безопасность»</a:t>
            </a:r>
          </a:p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Для проведения практикума приглашаются представители  ГИБДД,  МЧС,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ГО.В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ходе практикума освещаются вопросы безопасности, актуальные направления профилактической работы с детьми и родителями. Предполагается проведение викторин на знание правил дорожного движения, пожарной безопасности, обращения со средствами пожаротушения и др.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5070" y="3242730"/>
            <a:ext cx="7644386" cy="2560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88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Акция </a:t>
            </a:r>
            <a:r>
              <a:rPr lang="ru-RU" sz="88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«</a:t>
            </a:r>
            <a:r>
              <a:rPr lang="ru-RU" sz="88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Активное долголетие</a:t>
            </a:r>
            <a:r>
              <a:rPr lang="ru-RU" sz="88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»</a:t>
            </a:r>
            <a:endParaRPr lang="ru-RU" sz="8800" b="1" i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ru-RU" sz="8000" dirty="0">
                <a:solidFill>
                  <a:srgbClr val="002060"/>
                </a:solidFill>
                <a:cs typeface="Times New Roman" panose="02020603050405020304" pitchFamily="18" charset="0"/>
              </a:rPr>
              <a:t>Школа предлагает ветеранским организациям свои площадки для занятий физической культурой, </a:t>
            </a:r>
            <a:r>
              <a:rPr lang="ru-RU" sz="8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шахматами. Предлагается час «Компьютерной грамотности»</a:t>
            </a:r>
            <a:endParaRPr lang="ru-RU" sz="8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Bef>
                <a:spcPts val="300"/>
              </a:spcBef>
              <a:buNone/>
            </a:pPr>
            <a:r>
              <a:rPr lang="ru-RU" sz="8000" dirty="0">
                <a:solidFill>
                  <a:srgbClr val="002060"/>
                </a:solidFill>
                <a:cs typeface="Times New Roman" panose="02020603050405020304" pitchFamily="18" charset="0"/>
              </a:rPr>
              <a:t>Активисты серебряного возраста проводят серию мастер-классов, игровых фольклорных площадок, </a:t>
            </a:r>
            <a:r>
              <a:rPr lang="ru-RU" sz="8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гостеваний</a:t>
            </a:r>
            <a:r>
              <a:rPr lang="ru-RU" sz="8000" dirty="0">
                <a:solidFill>
                  <a:srgbClr val="002060"/>
                </a:solidFill>
                <a:cs typeface="Times New Roman" panose="02020603050405020304" pitchFamily="18" charset="0"/>
              </a:rPr>
              <a:t> классов: «</a:t>
            </a:r>
            <a:r>
              <a:rPr lang="ru-RU" sz="8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Бумагопластика</a:t>
            </a:r>
            <a:r>
              <a:rPr lang="ru-RU" sz="8000" dirty="0">
                <a:solidFill>
                  <a:srgbClr val="002060"/>
                </a:solidFill>
                <a:cs typeface="Times New Roman" panose="02020603050405020304" pitchFamily="18" charset="0"/>
              </a:rPr>
              <a:t>» «</a:t>
            </a:r>
            <a:r>
              <a:rPr lang="ru-RU" sz="8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Квиллинг</a:t>
            </a:r>
            <a:r>
              <a:rPr lang="ru-RU" sz="8000" dirty="0">
                <a:solidFill>
                  <a:srgbClr val="002060"/>
                </a:solidFill>
                <a:cs typeface="Times New Roman" panose="02020603050405020304" pitchFamily="18" charset="0"/>
              </a:rPr>
              <a:t>», «Вышивка», «Вязание: варежки, носки», «Сибирские частушки», «Народные обычаи и традиции», «Обмен рецептами», «Комнатные цветы» и т.п.</a:t>
            </a:r>
          </a:p>
        </p:txBody>
      </p:sp>
    </p:spTree>
    <p:extLst>
      <p:ext uri="{BB962C8B-B14F-4D97-AF65-F5344CB8AC3E}">
        <p14:creationId xmlns:p14="http://schemas.microsoft.com/office/powerpoint/2010/main" val="30458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65632"/>
            <a:ext cx="7680962" cy="238929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Выставка комнатных растений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коридорах или отдельной аудитории формируется выставка домашних растений по тематическим группам «Фиалки», «Лекарственные растения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», «Пальмы», «Фикусы»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др.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Зрители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могут голосовать за лучшие образцы.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итогам выставки победители награждаются грамотами и  призами.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5070" y="3279306"/>
            <a:ext cx="7644386" cy="217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Выставка  «Дары Осени»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Создается выставка  цветов, овощей и фруктов.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Возможна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дегустация для зрителей.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итогам выставки победители награждаются грамотами и  призами.</a:t>
            </a:r>
          </a:p>
        </p:txBody>
      </p:sp>
    </p:spTree>
    <p:extLst>
      <p:ext uri="{BB962C8B-B14F-4D97-AF65-F5344CB8AC3E}">
        <p14:creationId xmlns:p14="http://schemas.microsoft.com/office/powerpoint/2010/main" val="28453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987552"/>
            <a:ext cx="7680962" cy="20970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Подпроект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 «Билет в будущее»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Приглашаются специалисты центров занятости, презентуется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профориентационная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работа в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школе; проводится онлайн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тестирование на определение профессиональных наклонностей детей на сайте Алтайского краевого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ППМС-центра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5070" y="3279306"/>
            <a:ext cx="7839458" cy="217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Интерактивные площадки волонтеров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(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игры, викторины, анимация)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фойе, холлах, коридорах гостей школы встречают аниматоры, волонтеры, которые проводят интерактивные игры для участников разного возраста, для семейных групп и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т.д.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5785987"/>
            <a:ext cx="3083325" cy="1080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50193" y="5785987"/>
            <a:ext cx="3083325" cy="1080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4" y="816864"/>
            <a:ext cx="7680962" cy="19263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Практикум по техническому творчеству «Домовенок»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Из числа родителей приглашаются папы, имеющие увлечение или профессионально связанные с техническими видами деятельности. Исходя из материальных и организационных возможностей школы проводятся мастер-классы по столярному, слесарному, токарному делу, электрике и др.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8974" y="2633130"/>
            <a:ext cx="7644386" cy="18413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Практикум «Театр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моды»</a:t>
            </a:r>
            <a:endParaRPr lang="ru-RU" sz="2200" b="1" i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Участвуют в практикуме старшие школьники и мамы. Практикум предполагает краткую лекцию о современных тенденциях моды и практическое изготовление моделей одежды из подручных материалов (бумаги, ткани и др.).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заключение возможно проведение демонстрации созданных моделей.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8973" y="4376944"/>
            <a:ext cx="8012255" cy="18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Мастер-класс по созданию личного сайта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Из числа родителей, имеющих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опыт использования прикладного программного обеспечения, формируется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группа тренеров по созданию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личных сайтов.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 базе класса информатики проходит мастер-класс для желающих научиться изготовлению и ведению сайта. </a:t>
            </a:r>
          </a:p>
        </p:txBody>
      </p:sp>
    </p:spTree>
    <p:extLst>
      <p:ext uri="{BB962C8B-B14F-4D97-AF65-F5344CB8AC3E}">
        <p14:creationId xmlns:p14="http://schemas.microsoft.com/office/powerpoint/2010/main" val="41819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94" y="1112463"/>
            <a:ext cx="7588027" cy="40978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Шахматы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и настольные игры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аудитории организуются условия для проведения сеанса одновременной игры, шахматных боев по возрастам, столы для других настольных игр (шашки и др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.)</a:t>
            </a:r>
          </a:p>
          <a:p>
            <a:pPr marL="0" indent="0">
              <a:spcBef>
                <a:spcPts val="300"/>
              </a:spcBef>
              <a:buNone/>
            </a:pP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Гиревой спорт «Богатырская наша сила»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Организуется площадка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рекордов с участием пап и старших школьников, выпускников школы в гиревом спорте.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Массовые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спортивные состязания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Папа, мама, я – спортивная семья»,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турниры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по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волейболу и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баскетболу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с 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участием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5354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64201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5785987"/>
            <a:ext cx="3083325" cy="1080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50193" y="5785987"/>
            <a:ext cx="3083325" cy="1080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4" y="816864"/>
            <a:ext cx="7526918" cy="19263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Родительская гостиная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Как помочь своему ребенку?»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Предполагаемый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круг вопрос для обсуждения: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психологическая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помощь и педагогическое сопровождение ребенка в трудной жизненной ситуации;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помощь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ребенку в сдаче экзаменов;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участия родителей в жизни школы;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сплочение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детского коллектива;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, современные гаджеты и социальные сети и др.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8974" y="3944653"/>
            <a:ext cx="7644386" cy="1841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Открытое заседание штаба РДШ с приглашением ветеранов пионерского </a:t>
            </a:r>
            <a:r>
              <a:rPr lang="ru-RU" sz="2200" b="1" i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движения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Заседание штаба носит информационно-презентационных характер. Может быть организован экскурс в историю пионерского движения, представлены информационные материалы о деятельности РДШ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данной школе, в районе, крае, стране.</a:t>
            </a:r>
          </a:p>
        </p:txBody>
      </p:sp>
    </p:spTree>
    <p:extLst>
      <p:ext uri="{BB962C8B-B14F-4D97-AF65-F5344CB8AC3E}">
        <p14:creationId xmlns:p14="http://schemas.microsoft.com/office/powerpoint/2010/main" val="8474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Ожидаемый результат</a:t>
            </a: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14528" y="1081384"/>
            <a:ext cx="7576025" cy="4600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Совместное формирование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индивидуальной траектории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развития детей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активной развивающей среды, единых подходов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к развитию личности в семье и школьном коллективе.</a:t>
            </a:r>
          </a:p>
          <a:p>
            <a:pPr marL="0" indent="0">
              <a:buNone/>
            </a:pP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Формирование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активной жизненной позиции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участников проекта, укрепление института семьи, межличностных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отношений.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положительной эмоциональной атмосферы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, как для детей, так и для взрослых, обеспечение необходимых связей между участниками образовательных отношений.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уровня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педагогической компетентности родителей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, их лояльности к школе.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085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Пропуск МОУО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14528" y="1081384"/>
            <a:ext cx="7576025" cy="460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07.08.2018 г. в 14.00 – Барнаульский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(очно)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10.08.2018 г. в 09.00 –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Алейский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(заочно)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11.00 –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Бийский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(заочно)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13.00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Заринский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(заочно)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15.00 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Каменский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(заочно)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13.08.2018 г. в   14.00 – </a:t>
            </a:r>
            <a:r>
              <a:rPr lang="ru-RU" sz="2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Рубцовский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(заочно)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16.00 –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Славгородский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округ (заочно)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****Предоставить проекты планов работы</a:t>
            </a:r>
            <a:endParaRPr lang="ru-RU" sz="22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76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Краткое описание проекта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1329810"/>
            <a:ext cx="7717536" cy="41252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Суть проекта: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Вовлечь родительскую общественность в неполитические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активности, направленные на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презентацию возможностей школы по развитию индивидуальных особенностей детей, апробировать современные  формы работы с родителями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Основной </a:t>
            </a: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результат: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родители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знакомятся с регламентом работы школы,   результатами работы, достижениями, вместе с педагогами формируют индивидуальную траекторию развития своего ребенка на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2018–2019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учебный год,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узнают о сильных сторонах школы, получают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консультации узких специалистов  </a:t>
            </a:r>
            <a:endParaRPr lang="ru-RU" sz="2200" dirty="0" smtClean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95672" y="2709672"/>
            <a:ext cx="6858000" cy="1438656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68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2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Техническое задание к докладу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14528" y="1081384"/>
            <a:ext cx="7576025" cy="4600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ФИО руководителя проекта в МОУО, количество школ-участников проекта, дата вводного семинара-совещания с руководителями школ.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Общая схема проведения проекта на муниципальном уровне (особенности, логистика, привлечение специалистов из других ведомств, участие творческих коллективов,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общемуниципальные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мероприятия, работа в школах, где нет УИК, система поощрения,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др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Реализация проекта в школах (какие мероприятия из краевого проекта, собственные наработки).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Информационное сопровождение проекта.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Организация приглашения участников проекта.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Время доклада 5 мин.    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76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4" name="Picture 22" descr="http://www.tokkoro.com/picsup/393744-autumn-free-computer-wallpaper.jpg"/>
          <p:cNvPicPr>
            <a:picLocks noChangeAspect="1" noChangeArrowheads="1"/>
          </p:cNvPicPr>
          <p:nvPr/>
        </p:nvPicPr>
        <p:blipFill>
          <a:blip r:embed="rId2" cstate="print"/>
          <a:srcRect r="51231" b="35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800" name="Picture 8" descr="https://img-fotki.yandex.ru/get/6420/108950446.114/0_cd223_2e0547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03" y="729000"/>
            <a:ext cx="8277994" cy="5400000"/>
          </a:xfrm>
          <a:prstGeom prst="rect">
            <a:avLst/>
          </a:prstGeom>
          <a:noFill/>
        </p:spPr>
      </p:pic>
      <p:pic>
        <p:nvPicPr>
          <p:cNvPr id="9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8425">
            <a:off x="5756686" y="848664"/>
            <a:ext cx="2890093" cy="2520000"/>
          </a:xfrm>
          <a:prstGeom prst="rect">
            <a:avLst/>
          </a:prstGeom>
          <a:noFill/>
        </p:spPr>
      </p:pic>
      <p:pic>
        <p:nvPicPr>
          <p:cNvPr id="33804" name="Picture 12" descr="http://nachalo4ka.ru/wp-content/uploads/2014/08/shkolnyiy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2250"/>
            <a:ext cx="3762885" cy="2160000"/>
          </a:xfrm>
          <a:prstGeom prst="rect">
            <a:avLst/>
          </a:prstGeom>
          <a:noFill/>
        </p:spPr>
      </p:pic>
      <p:pic>
        <p:nvPicPr>
          <p:cNvPr id="33806" name="Picture 14" descr="http://www.ederevnina.ru/wp-content/uploads/2016/07/kniga249-1024x4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3268" y="5585731"/>
            <a:ext cx="2160000" cy="907007"/>
          </a:xfrm>
          <a:prstGeom prst="rect">
            <a:avLst/>
          </a:prstGeom>
          <a:noFill/>
        </p:spPr>
      </p:pic>
      <p:pic>
        <p:nvPicPr>
          <p:cNvPr id="33808" name="Picture 16" descr="http://kukovo.gancevichi.edu.by/sm_full.aspx?guid=82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6215" y="5206322"/>
            <a:ext cx="2664000" cy="1737357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925" y="186778"/>
            <a:ext cx="560000" cy="57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4529" y="182391"/>
            <a:ext cx="307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МИНИСТЕРСТВО ОБРАЗОВАНИЯ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 НАУКИ АЛТАЙСКОГО КРАЯ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7753" y="6379899"/>
            <a:ext cx="1348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2018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07303">
            <a:off x="2033884" y="2992038"/>
            <a:ext cx="4924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Segoe Script" pitchFamily="34" charset="0"/>
                <a:cs typeface="Vani" pitchFamily="34" charset="0"/>
              </a:rPr>
              <a:t>Здравствуй, школа!</a:t>
            </a:r>
            <a:endParaRPr lang="ru-RU" sz="5400" b="1" dirty="0">
              <a:solidFill>
                <a:schemeClr val="bg1"/>
              </a:solidFill>
              <a:latin typeface="Segoe Script" pitchFamily="34" charset="0"/>
              <a:cs typeface="Van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352" y="2025918"/>
            <a:ext cx="65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Vani" pitchFamily="34" charset="0"/>
              </a:rPr>
              <a:t>ПРОЕКТ</a:t>
            </a:r>
            <a:endParaRPr lang="ru-RU" sz="3200" b="1" dirty="0">
              <a:solidFill>
                <a:schemeClr val="bg1"/>
              </a:solidFill>
              <a:cs typeface="Va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7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1" y="910400"/>
            <a:ext cx="7498080" cy="29544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Цель: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качества образования и эффективности образовательного процесса, уровня открытости школы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Задачи</a:t>
            </a: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знакомство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родителей с  деятельностью школы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2018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2019  году;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</a:t>
            </a:r>
            <a:r>
              <a:rPr lang="ru-RU" sz="2200" dirty="0">
                <a:solidFill>
                  <a:schemeClr val="bg1"/>
                </a:solidFill>
                <a:cs typeface="Times New Roman" panose="02020603050405020304" pitchFamily="18" charset="0"/>
              </a:rPr>
              <a:t>00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презентация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форм внеурочной занятости, элективных курсов, услуг узких специалистов, учреждений дополнительного образования-партнеров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школы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Краткое описание проекта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95071" y="3699637"/>
            <a:ext cx="7571233" cy="2176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Целевая группа: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родительская общественность школы, педагогические работники, специалисты органов управления образованием, ветераны, депутаты, жители микрорайона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Сроки: </a:t>
            </a:r>
            <a:endParaRPr lang="ru-RU" sz="2200" b="1" dirty="0" smtClean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сентябрь (дата определяется по согласованию с Управляющим Советом школы)</a:t>
            </a:r>
          </a:p>
        </p:txBody>
      </p:sp>
    </p:spTree>
    <p:extLst>
      <p:ext uri="{BB962C8B-B14F-4D97-AF65-F5344CB8AC3E}">
        <p14:creationId xmlns:p14="http://schemas.microsoft.com/office/powerpoint/2010/main" val="9969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00672"/>
            <a:ext cx="7680962" cy="5524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ru-RU" sz="2200" b="1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время проведения: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с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10.00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до 14.00 по распределенному графику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музыкальное сопровождение: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подборка патриотических и классических композиций, детских песен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организация питания: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работа буфетов, школьных столовых, выездных торговых точек по сниженным ценам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логистика: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организация доставки творческих коллективов, проектных команд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комфортной и доброжелательной </a:t>
            </a: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среды: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подготовка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помещений, указателей, чек-листов, встреча гостей администрацией школы, размещение гостей волонтерами</a:t>
            </a:r>
          </a:p>
          <a:p>
            <a:pPr marL="0" indent="0">
              <a:spcBef>
                <a:spcPts val="1200"/>
              </a:spcBef>
              <a:buNone/>
            </a:pPr>
            <a:endParaRPr lang="ru-RU" sz="22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Регламент проекта</a:t>
            </a: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00672"/>
            <a:ext cx="7680962" cy="5524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Управление Проектом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2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На уровне Министерства образования и науки Алтайского края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создан проектный офис, назначены руководитель и  координатор Проекта,  кураторы в каждом из 7 образовательных округов. Утверждена «дорожная карта» продвижения Проекта.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На уровне муниципального образования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назначены ответственные за реализацию Проекта.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На уровне школы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назначены ответственные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 реализацию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Проекта.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Утверждена форма </a:t>
            </a: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мониторинга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Проекта.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9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00672"/>
            <a:ext cx="7680962" cy="5524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8000"/>
                </a:solidFill>
              </a:rPr>
              <a:t>I </a:t>
            </a:r>
            <a:r>
              <a:rPr lang="ru-RU" sz="2200" b="1" dirty="0" smtClean="0">
                <a:solidFill>
                  <a:srgbClr val="008000"/>
                </a:solidFill>
              </a:rPr>
              <a:t>этап. </a:t>
            </a: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Подготовка Проекта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до 10 августа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приказом директора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школы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создается организационный комитет,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включающий представителей администрации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учреждения,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Управляющего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совета, органа детского самоуправления, профсоюза,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руководителей методических объединений; председателя школьного консилиума; 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утверждается план подготовки мероприятий и формат реализации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Проекта;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назначаются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сроки и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ответственные, в том числе за безопасность.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с 10 по 20 августа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ведется работа по подготовке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докладов, материалов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, презентаций, согласованию участников Проекта, подготовке приглашений, помещений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с 20 августа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начинается информирование родителей о Проекте: объявление размещается в «Сетевом городе»,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информационном стенде в школе, смс –сообщениям,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социальных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сетях, популярных мессенджерах.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1 по 7 сентября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классные руководители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директор 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персонально приглашают родителей на проект «Здравствуй, школа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!»</a:t>
            </a:r>
            <a:endParaRPr lang="ru-RU" sz="22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32263"/>
            <a:ext cx="1736332" cy="608187"/>
          </a:xfrm>
          <a:prstGeom prst="rect">
            <a:avLst/>
          </a:prstGeom>
          <a:noFill/>
        </p:spPr>
      </p:pic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44638" y="5929969"/>
            <a:ext cx="2599362" cy="910482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1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800672"/>
            <a:ext cx="7680962" cy="5524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II </a:t>
            </a:r>
            <a:r>
              <a:rPr lang="ru-RU" sz="2200" b="1" dirty="0" smtClean="0">
                <a:solidFill>
                  <a:srgbClr val="008000"/>
                </a:solidFill>
              </a:rPr>
              <a:t>этап. </a:t>
            </a: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Проведение общего сбора родителей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Оргкомитет Проекта определяет формат проведения с учетом возможностей школы: одновременно все родители либо по ступеням образования </a:t>
            </a:r>
            <a:r>
              <a:rPr lang="ru-RU" sz="20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ru-RU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1-4 классы, 5-9 классы, 10-11 </a:t>
            </a:r>
            <a:r>
              <a:rPr lang="ru-RU" sz="20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классы), либо отдельные целевые группы</a:t>
            </a:r>
            <a:endParaRPr lang="ru-RU" sz="20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Рекомендуемое время с 12.00 до 13.00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Директор школы готовит презентацию, 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содержащую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обязательные элементы: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Ознакомление</a:t>
            </a: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с уставом школы </a:t>
            </a: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(</a:t>
            </a:r>
            <a:r>
              <a:rPr lang="ru-RU" sz="20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правами</a:t>
            </a:r>
            <a:r>
              <a:rPr lang="ru-RU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участников образовательных отношений), лицензией и аккредитацией;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 </a:t>
            </a:r>
            <a:r>
              <a:rPr lang="ru-RU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Представление: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кадрового состава и его квалификационных характеристик;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режима работы школы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образовательной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программы школы;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элективных курсов;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дополнительных занятий, секций, кружков; 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расписания работы логопедов, психологов;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графика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каникул на 2018-2019 учебный год;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0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59215" y="770068"/>
            <a:ext cx="7494897" cy="512333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порядка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работы школьной библиотеки;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порядка проведения промежуточной и итоговой аттестации;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работы официального сайта школы, в том числе как получить оперативную информацию о расписании занятий, проведении школьных мероприятий;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порядка проведения школьного этапа Всероссийской олимпиады школьников;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порядка прохождения производственной практики или работ на пришкольном участке;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10-дневного 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меню школьной столовой, </a:t>
            </a: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графика 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работы, </a:t>
            </a: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персонала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и его квалификации;</a:t>
            </a:r>
            <a:endParaRPr lang="ru-RU" sz="1800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графика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работы медицинского кабинета, персонал, квалификация, сроки прививочной кампании, плановых медосмотров; 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обеспечения 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безопасности в школе: наличие тревожной кнопки, пожарной сигнализации, пропускного режима, действия администрации школы при возникновении ЧС, порядок уведомления родителей о происшествии с детьми; 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состава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Управляющего совета школы, плана работы, </a:t>
            </a:r>
          </a:p>
          <a:p>
            <a:pPr algn="just">
              <a:lnSpc>
                <a:spcPct val="85000"/>
              </a:lnSpc>
              <a:spcBef>
                <a:spcPts val="400"/>
              </a:spcBef>
              <a:buFontTx/>
              <a:buChar char="-"/>
            </a:pP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порядка 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личного приема директором школы, </a:t>
            </a: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графика 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дежурства администрации, </a:t>
            </a:r>
            <a:r>
              <a:rPr lang="ru-RU" sz="1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контактных данных </a:t>
            </a:r>
            <a:r>
              <a:rPr lang="ru-RU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заместителей директора.</a:t>
            </a:r>
          </a:p>
        </p:txBody>
      </p:sp>
    </p:spTree>
    <p:extLst>
      <p:ext uri="{BB962C8B-B14F-4D97-AF65-F5344CB8AC3E}">
        <p14:creationId xmlns:p14="http://schemas.microsoft.com/office/powerpoint/2010/main" val="1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4905375" y="2619375"/>
            <a:ext cx="6858000" cy="1619250"/>
          </a:xfrm>
          <a:prstGeom prst="flowChartManualInpu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FF99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470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88451"/>
            <a:ext cx="3288880" cy="1152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52389"/>
            <a:ext cx="7973568" cy="963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проекта</a:t>
            </a:r>
          </a:p>
        </p:txBody>
      </p:sp>
      <p:pic>
        <p:nvPicPr>
          <p:cNvPr id="14" name="Picture 14" descr="http://autism38.ru/wp-content/uploads/2017/09/klen48-768x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5120" y="5688451"/>
            <a:ext cx="3288880" cy="1152000"/>
          </a:xfrm>
          <a:prstGeom prst="rect">
            <a:avLst/>
          </a:prstGeom>
          <a:noFill/>
        </p:spPr>
      </p:pic>
      <p:pic>
        <p:nvPicPr>
          <p:cNvPr id="11" name="Picture 12" descr="https://vos-garmonia.edumsko.ru/uploads/2000/1788/section/101849/novosti/1_sentabr/2016/5.png?1472718807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8425">
            <a:off x="7189696" y="335042"/>
            <a:ext cx="2023065" cy="176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0" y="1190816"/>
            <a:ext cx="7498082" cy="55247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Подведение </a:t>
            </a: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итогов </a:t>
            </a:r>
            <a:r>
              <a:rPr lang="ru-RU" sz="2200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общего </a:t>
            </a:r>
            <a:r>
              <a:rPr lang="ru-RU" sz="2200" b="1" dirty="0">
                <a:solidFill>
                  <a:srgbClr val="008000"/>
                </a:solidFill>
                <a:cs typeface="Times New Roman" panose="02020603050405020304" pitchFamily="18" charset="0"/>
              </a:rPr>
              <a:t>сбора родителей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награждение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учащихся по итогам 5-й трудовой четверти, вручение благодарственных писем родителям за воспитание детей, за подготовку школы к новому учебному году, активистов за участие в акции «Соберем детей в школу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»; волонтеров, членов РДШ, </a:t>
            </a:r>
            <a:r>
              <a:rPr lang="ru-RU" sz="2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Юнармии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200" dirty="0">
                <a:solidFill>
                  <a:srgbClr val="008000"/>
                </a:solidFill>
                <a:cs typeface="Times New Roman" panose="02020603050405020304" pitchFamily="18" charset="0"/>
              </a:rPr>
              <a:t>приглашение на мероприятия </a:t>
            </a:r>
            <a:r>
              <a:rPr lang="ru-RU" sz="22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Проекта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к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онцертная программа</a:t>
            </a:r>
            <a:endParaRPr lang="ru-RU" sz="20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1481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Краткое описание проекта</vt:lpstr>
      <vt:lpstr>Краткое описание проекта</vt:lpstr>
      <vt:lpstr>Регламент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Содержание проекта</vt:lpstr>
      <vt:lpstr>Ожидаемый результат</vt:lpstr>
      <vt:lpstr> Пропуск МОУО</vt:lpstr>
      <vt:lpstr> Техническое задание к докладу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клуба выходного дня «Родители, в школу!»</dc:title>
  <dc:creator>Egorova</dc:creator>
  <cp:lastModifiedBy>Марина Владимировна Дюбенкова</cp:lastModifiedBy>
  <cp:revision>113</cp:revision>
  <dcterms:created xsi:type="dcterms:W3CDTF">2018-01-31T06:03:09Z</dcterms:created>
  <dcterms:modified xsi:type="dcterms:W3CDTF">2018-08-02T06:54:42Z</dcterms:modified>
</cp:coreProperties>
</file>